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5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  <p:sldId id="395" r:id="rId34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71" d="100"/>
          <a:sy n="71" d="100"/>
        </p:scale>
        <p:origin x="169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png"/><Relationship Id="rId5" Type="http://schemas.openxmlformats.org/officeDocument/2006/relationships/image" Target="../media/image250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25" y="41934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3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6" y="2305765"/>
            <a:ext cx="2331523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in column 1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550" y="1612017"/>
                <a:ext cx="5505450" cy="2028802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Goal:</a:t>
                </a:r>
                <a:r>
                  <a:rPr lang="en-US" sz="2400" dirty="0"/>
                  <a:t> Find the shortest tour connecting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cities</a:t>
                </a:r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tours</a:t>
                </a:r>
              </a:p>
              <a:p>
                <a:r>
                  <a:rPr lang="en-US" sz="2400" b="1" dirty="0"/>
                  <a:t>State representation: </a:t>
                </a:r>
                <a:r>
                  <a:rPr lang="en-US" sz="2400" dirty="0"/>
                  <a:t>tour (order in which to visit the cities) = a permutation. There are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sz="2400" dirty="0"/>
                  <a:t> Many permutations.</a:t>
                </a:r>
              </a:p>
              <a:p>
                <a:r>
                  <a:rPr lang="en-US" sz="2400" b="1" dirty="0"/>
                  <a:t>Objective function:</a:t>
                </a:r>
                <a:r>
                  <a:rPr lang="en-US" sz="2400" dirty="0"/>
                  <a:t> length of tour</a:t>
                </a:r>
              </a:p>
              <a:p>
                <a:r>
                  <a:rPr lang="en-US" sz="2400" b="1" dirty="0"/>
                  <a:t>Local neighborhood: </a:t>
                </a:r>
                <a:r>
                  <a:rPr lang="en-US" sz="2400" dirty="0"/>
                  <a:t>reverse the order of visiting a few cities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550" y="1612017"/>
                <a:ext cx="5505450" cy="2028802"/>
              </a:xfrm>
              <a:blipFill>
                <a:blip r:embed="rId3"/>
                <a:stretch>
                  <a:fillRect l="-554" t="-4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38862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3962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3962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8122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410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410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3962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39624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8122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410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4102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29479" y="632092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0" y="630820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576695" y="6114211"/>
            <a:ext cx="1938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State representation (permutation):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19476" y="3561113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045143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031228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388" y="3475551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</a:t>
            </a:r>
            <a:r>
              <a:rPr lang="en-US" b="1" dirty="0">
                <a:solidFill>
                  <a:srgbClr val="FF0000"/>
                </a:solidFill>
              </a:rPr>
              <a:t>all</a:t>
            </a:r>
            <a:r>
              <a:rPr lang="en-US" dirty="0">
                <a:solidFill>
                  <a:srgbClr val="FF0000"/>
                </a:solidFill>
              </a:rPr>
              <a:t> uphill (improvement)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</a:t>
            </a:r>
            <a:r>
              <a:rPr lang="en-US" b="1" dirty="0">
                <a:solidFill>
                  <a:srgbClr val="FF0000"/>
                </a:solidFill>
              </a:rPr>
              <a:t>one</a:t>
            </a:r>
            <a:r>
              <a:rPr lang="en-US" dirty="0">
                <a:solidFill>
                  <a:srgbClr val="FF0000"/>
                </a:solidFill>
              </a:rPr>
              <a:t> new successor at a time and only move to better ones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507387"/>
            <a:ext cx="6705600" cy="1765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286000" y="2369344"/>
            <a:ext cx="2590800" cy="228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4572000" y="1945735"/>
            <a:ext cx="3429000" cy="313921"/>
          </a:xfrm>
          <a:prstGeom prst="wedgeRoundRectCallout">
            <a:avLst>
              <a:gd name="adj1" fmla="val -82652"/>
              <a:gd name="adj2" fmla="val -2513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We often start with a random state</a:t>
            </a:r>
          </a:p>
        </p:txBody>
      </p:sp>
      <p:pic>
        <p:nvPicPr>
          <p:cNvPr id="7" name="Picture 5" descr="8queens-successors">
            <a:extLst>
              <a:ext uri="{FF2B5EF4-FFF2-40B4-BE49-F238E27FC236}">
                <a16:creationId xmlns:a16="http://schemas.microsoft.com/office/drawing/2014/main" id="{73D0EA30-76AC-57ED-60F6-88390B7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6782" y="3611564"/>
            <a:ext cx="2789236" cy="2789236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DAF884-9F48-712D-F1C4-2468C8C04060}"/>
              </a:ext>
            </a:extLst>
          </p:cNvPr>
          <p:cNvSpPr txBox="1"/>
          <p:nvPr/>
        </p:nvSpPr>
        <p:spPr>
          <a:xfrm>
            <a:off x="6504004" y="1234121"/>
            <a:ext cx="1449371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85ED8-4F6A-42FB-C284-CB398796FEAD}"/>
              </a:ext>
            </a:extLst>
          </p:cNvPr>
          <p:cNvSpPr txBox="1"/>
          <p:nvPr/>
        </p:nvSpPr>
        <p:spPr>
          <a:xfrm>
            <a:off x="7543800" y="3339662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20B294D-59E9-5287-A6CB-A18147F7BFB8}"/>
                  </a:ext>
                </a:extLst>
              </p:cNvPr>
              <p:cNvSpPr/>
              <p:nvPr/>
            </p:nvSpPr>
            <p:spPr>
              <a:xfrm>
                <a:off x="3311338" y="3111062"/>
                <a:ext cx="2286000" cy="228600"/>
              </a:xfrm>
              <a:prstGeom prst="wedgeRoundRectCallout">
                <a:avLst>
                  <a:gd name="adj1" fmla="val -56926"/>
                  <a:gd name="adj2" fmla="val -138635"/>
                  <a:gd name="adj3" fmla="val 16667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≥ </m:t>
                    </m:r>
                  </m:oMath>
                </a14:m>
                <a:r>
                  <a:rPr lang="en-US" sz="1600" dirty="0"/>
                  <a:t>for minimization</a:t>
                </a:r>
              </a:p>
            </p:txBody>
          </p:sp>
        </mc:Choice>
        <mc:Fallback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A20B294D-59E9-5287-A6CB-A18147F7B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1338" y="3111062"/>
                <a:ext cx="2286000" cy="228600"/>
              </a:xfrm>
              <a:prstGeom prst="wedgeRoundRectCallout">
                <a:avLst>
                  <a:gd name="adj1" fmla="val -56926"/>
                  <a:gd name="adj2" fmla="val -138635"/>
                  <a:gd name="adj3" fmla="val 16667"/>
                </a:avLst>
              </a:prstGeom>
              <a:blipFill>
                <a:blip r:embed="rId5"/>
                <a:stretch>
                  <a:fillRect b="-27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6955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pPr lvl="1"/>
            <a:r>
              <a:rPr lang="en-US" b="1" dirty="0"/>
              <a:t>Random-restart hill climbing</a:t>
            </a:r>
            <a:r>
              <a:rPr lang="en-US" sz="2000" b="1" dirty="0"/>
              <a:t>: </a:t>
            </a:r>
            <a:r>
              <a:rPr lang="en-US" sz="1600" dirty="0"/>
              <a:t>Restart hill-climbing many times with random initial states and return the best solution. This strategy can be used for any stochastic (i.e., randomized) algorithm.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5126254"/>
            <a:ext cx="8229600" cy="1457109"/>
          </a:xfr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494039" cy="338554"/>
              </a:xfrm>
              <a:prstGeom prst="rect">
                <a:avLst/>
              </a:prstGeom>
              <a:blipFill>
                <a:blip r:embed="rId5"/>
                <a:stretch>
                  <a:fillRect l="-488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C5D2F43-8B7F-6651-2521-734EBA73EA88}"/>
              </a:ext>
            </a:extLst>
          </p:cNvPr>
          <p:cNvSpPr txBox="1"/>
          <p:nvPr/>
        </p:nvSpPr>
        <p:spPr>
          <a:xfrm>
            <a:off x="6788291" y="1301142"/>
            <a:ext cx="1449371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used in AI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3200" dirty="0"/>
              <a:t>Convex vs. Non-Convex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1618797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1541675"/>
            <a:ext cx="3730752" cy="4440831"/>
            <a:chOff x="4932363" y="2539148"/>
            <a:chExt cx="3730752" cy="444083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/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One global optimum + </a:t>
                  </a:r>
                  <a:br>
                    <a:rPr lang="en-US" dirty="0"/>
                  </a:br>
                  <a:r>
                    <a:rPr lang="en-US" dirty="0"/>
                    <a:t>continuous smooth function </a:t>
                  </a:r>
                  <a:r>
                    <a:rPr lang="en-US" dirty="0">
                      <a:sym typeface="Wingdings" panose="05000000000000000000" pitchFamily="2" charset="2"/>
                    </a:rPr>
                    <a:t> calculus makes it easy (solve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𝑓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sym typeface="Wingdings" panose="05000000000000000000" pitchFamily="2" charset="2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sym typeface="Wingdings" panose="05000000000000000000" pitchFamily="2" charset="2"/>
                        </a:rPr>
                        <m:t>=0</m:t>
                      </m:r>
                    </m:oMath>
                  </a14:m>
                  <a:r>
                    <a:rPr lang="en-US" dirty="0">
                      <a:sym typeface="Wingdings" panose="05000000000000000000" pitchFamily="2" charset="2"/>
                    </a:rPr>
                    <a:t>)</a:t>
                  </a:r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26502BB-F296-4EA1-973E-434C4D6A17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800" y="5779650"/>
                  <a:ext cx="3027007" cy="1200329"/>
                </a:xfrm>
                <a:prstGeom prst="rect">
                  <a:avLst/>
                </a:prstGeom>
                <a:blipFill>
                  <a:blip r:embed="rId4"/>
                  <a:stretch>
                    <a:fillRect t="-2538" b="-71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944369" y="5541569"/>
            <a:ext cx="3887638" cy="1011631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Many AI problems are in addition discrete (the objective function is not differentiable). We often have to settle for a local optimum.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76F264-AB07-0883-1CB6-70BE037282DB}"/>
              </a:ext>
            </a:extLst>
          </p:cNvPr>
          <p:cNvSpPr txBox="1"/>
          <p:nvPr/>
        </p:nvSpPr>
        <p:spPr>
          <a:xfrm>
            <a:off x="685800" y="1158601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88816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243695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78879" y="5879073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257800" y="348352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509615" y="4460669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686300" y="312463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046150" y="3743904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186500" y="3200832"/>
            <a:ext cx="499800" cy="56538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4850730" y="3200832"/>
            <a:ext cx="431150" cy="30501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919229" y="5246594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7804D84-59A2-46E1-F0D0-79D80C6F9B24}"/>
              </a:ext>
            </a:extLst>
          </p:cNvPr>
          <p:cNvSpPr txBox="1"/>
          <p:nvPr/>
        </p:nvSpPr>
        <p:spPr>
          <a:xfrm>
            <a:off x="780481" y="2310288"/>
            <a:ext cx="1416222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Minimization</a:t>
            </a:r>
          </a:p>
        </p:txBody>
      </p: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571720"/>
              </a:xfrm>
              <a:blipFill>
                <a:blip r:embed="rId3"/>
                <a:stretch>
                  <a:fillRect l="-370" t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29" y="3361434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324600" y="4377421"/>
            <a:ext cx="2514600" cy="438728"/>
          </a:xfrm>
          <a:prstGeom prst="wedgeRectCallout">
            <a:avLst>
              <a:gd name="adj1" fmla="val -129345"/>
              <a:gd name="adj2" fmla="val 171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Always accept good moves that reduce the energy.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24600" y="5079777"/>
            <a:ext cx="2514600" cy="1323810"/>
          </a:xfrm>
          <a:prstGeom prst="wedgeRectCallout">
            <a:avLst>
              <a:gd name="adj1" fmla="val -65769"/>
              <a:gd name="adj2" fmla="val -16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Accept “bad” moves with a probability  inspired by the acceptance criterion in the Metropolis–Hastings MCMC algorithm.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152650" y="4687052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/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Note: 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minimization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  <a:blipFill>
                <a:blip r:embed="rId5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3962400" y="3747753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19B8-A295-E293-407D-C6C19B76DB00}"/>
              </a:ext>
            </a:extLst>
          </p:cNvPr>
          <p:cNvSpPr txBox="1"/>
          <p:nvPr/>
        </p:nvSpPr>
        <p:spPr>
          <a:xfrm>
            <a:off x="6638910" y="2989986"/>
            <a:ext cx="1449371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/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US" sz="17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blipFill>
                <a:blip r:embed="rId6"/>
                <a:stretch>
                  <a:fillRect l="-9211" t="-25532" r="-438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70850-24EB-0906-494F-F0B6F6E7075A}"/>
              </a:ext>
            </a:extLst>
          </p:cNvPr>
          <p:cNvGrpSpPr/>
          <p:nvPr/>
        </p:nvGrpSpPr>
        <p:grpSpPr>
          <a:xfrm>
            <a:off x="3322206" y="2965344"/>
            <a:ext cx="2708854" cy="3063895"/>
            <a:chOff x="954173" y="2804279"/>
            <a:chExt cx="2708854" cy="306389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3D0B79-7E9F-162D-73CE-E63E8567F7AC}"/>
                </a:ext>
              </a:extLst>
            </p:cNvPr>
            <p:cNvCxnSpPr/>
            <p:nvPr/>
          </p:nvCxnSpPr>
          <p:spPr>
            <a:xfrm>
              <a:off x="980730" y="29709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29334-24F0-047C-269B-FECD1BDDF741}"/>
                </a:ext>
              </a:extLst>
            </p:cNvPr>
            <p:cNvCxnSpPr/>
            <p:nvPr/>
          </p:nvCxnSpPr>
          <p:spPr>
            <a:xfrm>
              <a:off x="980730" y="31233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AAE656-6026-432B-D860-D3E0FA7FE1B2}"/>
                </a:ext>
              </a:extLst>
            </p:cNvPr>
            <p:cNvCxnSpPr/>
            <p:nvPr/>
          </p:nvCxnSpPr>
          <p:spPr>
            <a:xfrm>
              <a:off x="969470" y="34138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E41F4E-7E2F-E1E7-8975-6AA2A642B6C7}"/>
                </a:ext>
              </a:extLst>
            </p:cNvPr>
            <p:cNvCxnSpPr/>
            <p:nvPr/>
          </p:nvCxnSpPr>
          <p:spPr>
            <a:xfrm>
              <a:off x="969470" y="35662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875328-9B22-C7B6-1105-06B9E38B0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66" y="2840573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3B99BF-2C4D-07C0-6FBB-53B8A974E2C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270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88393-649A-850E-0C15-520535B27A96}"/>
                </a:ext>
              </a:extLst>
            </p:cNvPr>
            <p:cNvCxnSpPr>
              <a:cxnSpLocks/>
            </p:cNvCxnSpPr>
            <p:nvPr/>
          </p:nvCxnSpPr>
          <p:spPr>
            <a:xfrm>
              <a:off x="1422869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6AF8ED-0131-0714-91DE-BD0FC3AA0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5269" y="2804279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6095FC-8DE4-CEFB-C612-64A2BA4A90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173" y="5725279"/>
              <a:ext cx="260924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CE088-4BAE-0EEB-75AB-FB13DE47F531}"/>
                </a:ext>
              </a:extLst>
            </p:cNvPr>
            <p:cNvSpPr txBox="1"/>
            <p:nvPr/>
          </p:nvSpPr>
          <p:spPr>
            <a:xfrm>
              <a:off x="1188266" y="5591175"/>
              <a:ext cx="1309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Discretization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 size</a:t>
                </a:r>
                <a:r>
                  <a:rPr lang="en-US" sz="1600" dirty="0"/>
                  <a:t>: infinite</a:t>
                </a:r>
                <a:endParaRPr lang="en-US" sz="1600" b="1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(typically reduced over time)</a:t>
                </a:r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with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learning from examples (machine learning).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50324-ABD9-A4EE-D007-363B62AC8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1417" y="1138036"/>
            <a:ext cx="4083287" cy="1402470"/>
          </a:xfrm>
        </p:spPr>
        <p:txBody>
          <a:bodyPr anchor="t">
            <a:normAutofit/>
          </a:bodyPr>
          <a:lstStyle/>
          <a:p>
            <a:r>
              <a:rPr lang="en-US" sz="2800" dirty="0"/>
              <a:t>Conclusion</a:t>
            </a:r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E34C0D74-FE1D-8427-BA2B-E4B94A2EBC5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338" r="18058" b="-1"/>
          <a:stretch/>
        </p:blipFill>
        <p:spPr>
          <a:xfrm>
            <a:off x="20" y="10"/>
            <a:ext cx="3863363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78772" y="871146"/>
            <a:ext cx="552705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76013-F7E4-FFCD-C244-969F488E0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417" y="2551176"/>
            <a:ext cx="4083287" cy="3591207"/>
          </a:xfrm>
        </p:spPr>
        <p:txBody>
          <a:bodyPr>
            <a:normAutofit/>
          </a:bodyPr>
          <a:lstStyle/>
          <a:p>
            <a:r>
              <a:rPr lang="en-US" sz="1700" dirty="0"/>
              <a:t>Local search provides a fast method to find good solutions to many difficult optimization problems.</a:t>
            </a:r>
          </a:p>
          <a:p>
            <a:endParaRPr lang="en-US" sz="1700" dirty="0"/>
          </a:p>
          <a:p>
            <a:r>
              <a:rPr lang="en-US" sz="1700" dirty="0"/>
              <a:t>Local optima are a big issue that can be addressed with random restarts and simulated annealing.</a:t>
            </a:r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42998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58" y="2286000"/>
            <a:ext cx="4805104" cy="394273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202507" cy="4114800"/>
              </a:xfrm>
              <a:blipFill>
                <a:blip r:embed="rId4"/>
                <a:stretch>
                  <a:fillRect l="-1304" t="-2519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EBC18288-0D79-0115-5A00-BB37B8D10F47}"/>
              </a:ext>
            </a:extLst>
          </p:cNvPr>
          <p:cNvSpPr/>
          <p:nvPr/>
        </p:nvSpPr>
        <p:spPr>
          <a:xfrm>
            <a:off x="8001000" y="4310292"/>
            <a:ext cx="990600" cy="1188127"/>
          </a:xfrm>
          <a:prstGeom prst="wedgeRectCallout">
            <a:avLst>
              <a:gd name="adj1" fmla="val -136403"/>
              <a:gd name="adj2" fmla="val -30833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Has its optimum at the goal state. Similar to a heuristic in A* search.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7FFDB44-ACD0-F097-6550-0580E2B98428}"/>
              </a:ext>
            </a:extLst>
          </p:cNvPr>
          <p:cNvSpPr/>
          <p:nvPr/>
        </p:nvSpPr>
        <p:spPr>
          <a:xfrm>
            <a:off x="6858000" y="6067121"/>
            <a:ext cx="1376206" cy="409926"/>
          </a:xfrm>
          <a:prstGeom prst="wedgeRectCallout">
            <a:avLst>
              <a:gd name="adj1" fmla="val -90791"/>
              <a:gd name="adj2" fmla="val -51138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Defines a transition function.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tour.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</a:t>
            </a:r>
            <a:r>
              <a:rPr lang="en-US" sz="1600" b="1" dirty="0"/>
              <a:t>different</a:t>
            </a:r>
            <a:r>
              <a:rPr lang="en-US" sz="1600" dirty="0"/>
              <a:t> problem with uninformed/informed search! Each city was defined as a state and the path was the solution.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5725</TotalTime>
  <Words>2534</Words>
  <Application>Microsoft Office PowerPoint</Application>
  <PresentationFormat>On-screen Show (4:3)</PresentationFormat>
  <Paragraphs>322</Paragraphs>
  <Slides>33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(Greedy Local Search)</vt:lpstr>
      <vt:lpstr>Local Optima</vt:lpstr>
      <vt:lpstr>The State Space “Landscape”</vt:lpstr>
      <vt:lpstr>Minimization vs. Maximization</vt:lpstr>
      <vt:lpstr>Convex vs. Non-Convex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Stochastic Gradient Descent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55</cp:revision>
  <dcterms:created xsi:type="dcterms:W3CDTF">2021-02-13T00:06:29Z</dcterms:created>
  <dcterms:modified xsi:type="dcterms:W3CDTF">2024-10-01T14:32:32Z</dcterms:modified>
</cp:coreProperties>
</file>